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62" r:id="rId3"/>
    <p:sldMasterId id="2147483664" r:id="rId4"/>
    <p:sldMasterId id="2147483666" r:id="rId5"/>
    <p:sldMasterId id="2147483668" r:id="rId6"/>
    <p:sldMasterId id="2147483670" r:id="rId7"/>
    <p:sldMasterId id="2147483672" r:id="rId8"/>
  </p:sldMasterIdLst>
  <p:notesMasterIdLst>
    <p:notesMasterId r:id="rId59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</p:sldIdLst>
  <p:sldSz cx="9144000" cy="6858000" type="screen4x3"/>
  <p:notesSz cx="8710613" cy="7034213"/>
  <p:embeddedFontLst>
    <p:embeddedFont>
      <p:font typeface="Bookman Old Style" panose="02050604050505020204" pitchFamily="18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Gill Sans" panose="020B0604020202020204" charset="0"/>
      <p:regular r:id="rId68"/>
      <p:bold r:id="rId69"/>
    </p:embeddedFont>
    <p:embeddedFont>
      <p:font typeface="Montserrat" panose="020B0604020202020204" charset="0"/>
      <p:regular r:id="rId70"/>
      <p:bold r:id="rId71"/>
      <p:italic r:id="rId72"/>
      <p:boldItalic r:id="rId73"/>
    </p:embeddedFon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Open Sans Light" panose="020B0306030504020204" pitchFamily="34" charset="0"/>
      <p:regular r:id="rId78"/>
      <p:bold r:id="rId79"/>
      <p:italic r:id="rId80"/>
      <p:boldItalic r:id="rId81"/>
    </p:embeddedFont>
    <p:embeddedFont>
      <p:font typeface="Verdana" panose="020B0604030504040204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gvb6kvdj2BhI99KjqWrf435292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3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84" Type="http://schemas.openxmlformats.org/officeDocument/2006/relationships/font" Target="fonts/font25.fntdata"/><Relationship Id="rId89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90" Type="http://schemas.openxmlformats.org/officeDocument/2006/relationships/tableStyles" Target="tableStyles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81635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959350" y="0"/>
            <a:ext cx="3721100" cy="37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697662"/>
            <a:ext cx="381635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959350" y="6697662"/>
            <a:ext cx="37211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/>
        </p:nvSpPr>
        <p:spPr>
          <a:xfrm>
            <a:off x="4959350" y="6697662"/>
            <a:ext cx="37211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:notes"/>
          <p:cNvSpPr txBox="1"/>
          <p:nvPr/>
        </p:nvSpPr>
        <p:spPr>
          <a:xfrm>
            <a:off x="4959350" y="6697662"/>
            <a:ext cx="37211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6125"/>
            <a:ext cx="4973637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6125"/>
            <a:ext cx="4973637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6125"/>
            <a:ext cx="4973637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1" name="Google Shape;241;p16:notes"/>
          <p:cNvSpPr txBox="1">
            <a:spLocks noGrp="1"/>
          </p:cNvSpPr>
          <p:nvPr>
            <p:ph type="body" idx="1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6125"/>
            <a:ext cx="4973637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0562" y="4723448"/>
            <a:ext cx="5444490" cy="447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0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See paper: Concept of Product Software EJIS journal, Sjaak</a:t>
            </a:r>
            <a:endParaRPr/>
          </a:p>
        </p:txBody>
      </p:sp>
      <p:sp>
        <p:nvSpPr>
          <p:cNvPr id="291" name="Google Shape;2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d93514ff3_0_0:notes"/>
          <p:cNvSpPr txBox="1"/>
          <p:nvPr/>
        </p:nvSpPr>
        <p:spPr>
          <a:xfrm>
            <a:off x="4959350" y="6697662"/>
            <a:ext cx="3721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bd93514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bd93514ff3_0_0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3000" cy="31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 txBox="1"/>
          <p:nvPr/>
        </p:nvSpPr>
        <p:spPr>
          <a:xfrm>
            <a:off x="4959350" y="6697662"/>
            <a:ext cx="37211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p23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1" name="Google Shape;3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d93514ff3_0_6:notes"/>
          <p:cNvSpPr txBox="1"/>
          <p:nvPr/>
        </p:nvSpPr>
        <p:spPr>
          <a:xfrm>
            <a:off x="4959350" y="6697662"/>
            <a:ext cx="3721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bd93514f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gbd93514ff3_0_6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3000" cy="31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 txBox="1"/>
          <p:nvPr/>
        </p:nvSpPr>
        <p:spPr>
          <a:xfrm>
            <a:off x="4959350" y="6697662"/>
            <a:ext cx="3721100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31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" name="Google Shape;37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" name="Google Shape;38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6" name="Google Shape;39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2" name="Google Shape;40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do we mean “5M Virtual Venture Capital”?</a:t>
            </a:r>
            <a:endParaRPr/>
          </a:p>
        </p:txBody>
      </p:sp>
      <p:sp>
        <p:nvSpPr>
          <p:cNvPr id="415" name="Google Shape;41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4" name="Google Shape;42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0" name="Google Shape;43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3" name="Google Shape;463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7" y="531812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1144587" y="3349625"/>
            <a:ext cx="6392862" cy="31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66988" y="531813"/>
            <a:ext cx="3543300" cy="2657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9pPr>
          </a:lstStyle>
          <a:p>
            <a:endParaRPr/>
          </a:p>
        </p:txBody>
      </p:sp>
      <p:sp>
        <p:nvSpPr>
          <p:cNvPr id="60" name="Google Shape;60;p7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72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7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>
            <a:endParaRPr/>
          </a:p>
        </p:txBody>
      </p:sp>
      <p:sp>
        <p:nvSpPr>
          <p:cNvPr id="66" name="Google Shape;66;p7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7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>
            <a:endParaRPr/>
          </a:p>
        </p:txBody>
      </p:sp>
      <p:sp>
        <p:nvSpPr>
          <p:cNvPr id="68" name="Google Shape;68;p73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9pPr>
          </a:lstStyle>
          <a:p>
            <a:endParaRPr/>
          </a:p>
        </p:txBody>
      </p:sp>
      <p:sp>
        <p:nvSpPr>
          <p:cNvPr id="72" name="Google Shape;72;p74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6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58"/>
          <p:cNvSpPr txBox="1">
            <a:spLocks noGrp="1"/>
          </p:cNvSpPr>
          <p:nvPr>
            <p:ph type="sldNum" idx="12"/>
          </p:nvPr>
        </p:nvSpPr>
        <p:spPr>
          <a:xfrm>
            <a:off x="98258" y="62054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6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60"/>
          <p:cNvSpPr txBox="1">
            <a:spLocks noGrp="1"/>
          </p:cNvSpPr>
          <p:nvPr>
            <p:ph type="sldNum" idx="12"/>
          </p:nvPr>
        </p:nvSpPr>
        <p:spPr>
          <a:xfrm>
            <a:off x="98258" y="62054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62"/>
          <p:cNvSpPr txBox="1">
            <a:spLocks noGrp="1"/>
          </p:cNvSpPr>
          <p:nvPr>
            <p:ph type="sldNum" idx="12"/>
          </p:nvPr>
        </p:nvSpPr>
        <p:spPr>
          <a:xfrm>
            <a:off x="98258" y="62054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left, text right">
  <p:cSld name="Image left, text right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4"/>
          <p:cNvSpPr>
            <a:spLocks noGrp="1"/>
          </p:cNvSpPr>
          <p:nvPr>
            <p:ph type="pic" idx="2"/>
          </p:nvPr>
        </p:nvSpPr>
        <p:spPr>
          <a:xfrm>
            <a:off x="252347" y="371476"/>
            <a:ext cx="5669470" cy="56058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64"/>
          <p:cNvSpPr txBox="1">
            <a:spLocks noGrp="1"/>
          </p:cNvSpPr>
          <p:nvPr>
            <p:ph type="ctrTitle"/>
          </p:nvPr>
        </p:nvSpPr>
        <p:spPr>
          <a:xfrm>
            <a:off x="6179324" y="371475"/>
            <a:ext cx="2711865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25"/>
              <a:buFont typeface="Open Sans"/>
              <a:buNone/>
              <a:defRPr sz="1725" b="1" i="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4"/>
          <p:cNvSpPr txBox="1">
            <a:spLocks noGrp="1"/>
          </p:cNvSpPr>
          <p:nvPr>
            <p:ph type="body" idx="1"/>
          </p:nvPr>
        </p:nvSpPr>
        <p:spPr>
          <a:xfrm>
            <a:off x="6179324" y="1627632"/>
            <a:ext cx="2712331" cy="434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lvl1pPr marL="457200" marR="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None/>
              <a:defRPr sz="1650" b="0" i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13" name="Google Shape;113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389" y="6001201"/>
            <a:ext cx="1284212" cy="67943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64"/>
          <p:cNvSpPr txBox="1">
            <a:spLocks noGrp="1"/>
          </p:cNvSpPr>
          <p:nvPr>
            <p:ph type="sldNum" idx="12"/>
          </p:nvPr>
        </p:nvSpPr>
        <p:spPr>
          <a:xfrm>
            <a:off x="8355765" y="6153579"/>
            <a:ext cx="477421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 b="0" i="0" u="none" strike="noStrike" cap="none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64"/>
          <p:cNvSpPr txBox="1">
            <a:spLocks noGrp="1"/>
          </p:cNvSpPr>
          <p:nvPr>
            <p:ph type="dt" idx="10"/>
          </p:nvPr>
        </p:nvSpPr>
        <p:spPr>
          <a:xfrm>
            <a:off x="7728824" y="6157899"/>
            <a:ext cx="626940" cy="37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64"/>
          <p:cNvSpPr txBox="1">
            <a:spLocks noGrp="1"/>
          </p:cNvSpPr>
          <p:nvPr>
            <p:ph type="body" idx="3"/>
          </p:nvPr>
        </p:nvSpPr>
        <p:spPr>
          <a:xfrm>
            <a:off x="2987748" y="6155902"/>
            <a:ext cx="4427606" cy="39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9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6" orient="horz" pos="2115">
          <p15:clr>
            <a:srgbClr val="FBAE40"/>
          </p15:clr>
        </p15:guide>
        <p15:guide id="17" orient="horz" pos="75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8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381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>
            <a:endParaRPr/>
          </a:p>
        </p:txBody>
      </p:sp>
      <p:sp>
        <p:nvSpPr>
          <p:cNvPr id="21" name="Google Shape;21;p68"/>
          <p:cNvSpPr txBox="1">
            <a:spLocks noGrp="1"/>
          </p:cNvSpPr>
          <p:nvPr>
            <p:ph type="body" idx="2"/>
          </p:nvPr>
        </p:nvSpPr>
        <p:spPr>
          <a:xfrm>
            <a:off x="4648200" y="1676400"/>
            <a:ext cx="381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>
            <a:endParaRPr/>
          </a:p>
        </p:txBody>
      </p:sp>
      <p:sp>
        <p:nvSpPr>
          <p:cNvPr id="22" name="Google Shape;22;p68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3" name="Google Shape;33;p52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and Content" type="txAndObj">
  <p:cSld name="TEXT_AND_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381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53"/>
          <p:cNvSpPr txBox="1">
            <a:spLocks noGrp="1"/>
          </p:cNvSpPr>
          <p:nvPr>
            <p:ph type="body" idx="2"/>
          </p:nvPr>
        </p:nvSpPr>
        <p:spPr>
          <a:xfrm>
            <a:off x="4648200" y="1676400"/>
            <a:ext cx="381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7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9"/>
          <p:cNvSpPr txBox="1">
            <a:spLocks noGrp="1"/>
          </p:cNvSpPr>
          <p:nvPr>
            <p:ph type="title"/>
          </p:nvPr>
        </p:nvSpPr>
        <p:spPr>
          <a:xfrm rot="5400000">
            <a:off x="4286250" y="2457450"/>
            <a:ext cx="6400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body" idx="1"/>
          </p:nvPr>
        </p:nvSpPr>
        <p:spPr>
          <a:xfrm rot="5400000">
            <a:off x="323850" y="590550"/>
            <a:ext cx="64008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7" name="Google Shape;47;p69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0"/>
          <p:cNvSpPr txBox="1">
            <a:spLocks noGrp="1"/>
          </p:cNvSpPr>
          <p:nvPr>
            <p:ph type="body" idx="1"/>
          </p:nvPr>
        </p:nvSpPr>
        <p:spPr>
          <a:xfrm rot="5400000">
            <a:off x="2095500" y="266700"/>
            <a:ext cx="4953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1" name="Google Shape;51;p70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5" name="Google Shape;55;p7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71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" name="Google Shape;11;p49"/>
          <p:cNvPicPr preferRelativeResize="0"/>
          <p:nvPr/>
        </p:nvPicPr>
        <p:blipFill rotWithShape="1">
          <a:blip r:embed="rId4">
            <a:alphaModFix/>
          </a:blip>
          <a:srcRect l="49949" b="49510"/>
          <a:stretch/>
        </p:blipFill>
        <p:spPr>
          <a:xfrm>
            <a:off x="0" y="23812"/>
            <a:ext cx="9144000" cy="683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49" descr="UU_merk"/>
          <p:cNvPicPr preferRelativeResize="0"/>
          <p:nvPr/>
        </p:nvPicPr>
        <p:blipFill rotWithShape="1">
          <a:blip r:embed="rId5">
            <a:alphaModFix/>
          </a:blip>
          <a:srcRect r="72727"/>
          <a:stretch/>
        </p:blipFill>
        <p:spPr>
          <a:xfrm>
            <a:off x="8229600" y="457200"/>
            <a:ext cx="671512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4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" name="Google Shape;25;p51"/>
          <p:cNvPicPr preferRelativeResize="0"/>
          <p:nvPr/>
        </p:nvPicPr>
        <p:blipFill rotWithShape="1">
          <a:blip r:embed="rId12">
            <a:alphaModFix/>
          </a:blip>
          <a:srcRect l="49949" b="49510"/>
          <a:stretch/>
        </p:blipFill>
        <p:spPr>
          <a:xfrm>
            <a:off x="0" y="23812"/>
            <a:ext cx="9144000" cy="6834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7" name="Google Shape;27;p51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8" name="Google Shape;28;p51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51" descr="UU_merk"/>
          <p:cNvPicPr preferRelativeResize="0"/>
          <p:nvPr/>
        </p:nvPicPr>
        <p:blipFill rotWithShape="1">
          <a:blip r:embed="rId13">
            <a:alphaModFix/>
          </a:blip>
          <a:srcRect r="72727"/>
          <a:stretch/>
        </p:blipFill>
        <p:spPr>
          <a:xfrm>
            <a:off x="8229600" y="457200"/>
            <a:ext cx="671512" cy="685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5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5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5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5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6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6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6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6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6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://www.care2report.nl/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picnZiApoC323ZEiFbounqmViimtIoW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Verdana"/>
              <a:buNone/>
            </a:pPr>
            <a:r>
              <a:rPr lang="en-US" sz="6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/>
          </a:p>
        </p:txBody>
      </p:sp>
      <p:sp>
        <p:nvSpPr>
          <p:cNvPr id="130" name="Google Shape;130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Session 1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ICT Entrepreneurship</a:t>
            </a:r>
            <a:b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 sz="2800"/>
              <a:t>Prof. Sjaak Brinkkemper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Gerard Wagenaar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Lecturers</a:t>
            </a:r>
            <a:endParaRPr/>
          </a:p>
        </p:txBody>
      </p:sp>
      <p:sp>
        <p:nvSpPr>
          <p:cNvPr id="191" name="Google Shape;191;p10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/>
              <a:t>Gerard Wagenaar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/>
              <a:t>Sjaak Brinkkemper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All course related emails: </a:t>
            </a:r>
            <a:endParaRPr/>
          </a:p>
          <a:p>
            <a:pPr marL="57150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Prefix subject with [ICT-E]</a:t>
            </a:r>
            <a:endParaRPr/>
          </a:p>
          <a:p>
            <a:pPr marL="571500" lvl="1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To: Gerard and Sjaak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/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Student assistant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/>
              <a:t>None (yet)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Societal context</a:t>
            </a:r>
            <a:endParaRPr/>
          </a:p>
        </p:txBody>
      </p:sp>
      <p:sp>
        <p:nvSpPr>
          <p:cNvPr id="197" name="Google Shape;197;p11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ICT innovations create </a:t>
            </a:r>
            <a:r>
              <a:rPr lang="en-US" sz="24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new products, services, companies, jobs, economic value, social value</a:t>
            </a:r>
            <a:endParaRPr/>
          </a:p>
        </p:txBody>
      </p:sp>
      <p:sp>
        <p:nvSpPr>
          <p:cNvPr id="198" name="Google Shape;198;p11"/>
          <p:cNvSpPr txBox="1"/>
          <p:nvPr/>
        </p:nvSpPr>
        <p:spPr>
          <a:xfrm>
            <a:off x="250825" y="2852737"/>
            <a:ext cx="3525837" cy="26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International</a:t>
            </a: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Uber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Twitter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Google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SAP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Microsoft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Software AG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2700337" y="2852737"/>
            <a:ext cx="4102100" cy="2735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Netherlands</a:t>
            </a: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Adyen</a:t>
            </a: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Keylane</a:t>
            </a: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Booking</a:t>
            </a: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TomTom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Planon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Centric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Exact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Unit4</a:t>
            </a:r>
            <a:b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8720" y="3978084"/>
            <a:ext cx="4053840" cy="212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"/>
          <p:cNvSpPr txBox="1"/>
          <p:nvPr/>
        </p:nvSpPr>
        <p:spPr>
          <a:xfrm>
            <a:off x="6917394" y="6106350"/>
            <a:ext cx="154080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Magazine, 2017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312" y="0"/>
            <a:ext cx="8696325" cy="62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3"/>
          <p:cNvSpPr txBox="1"/>
          <p:nvPr/>
        </p:nvSpPr>
        <p:spPr>
          <a:xfrm>
            <a:off x="5003800" y="6457950"/>
            <a:ext cx="41846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alibri"/>
              <a:buNone/>
            </a:pPr>
            <a:r>
              <a:rPr lang="en-US" sz="20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Demetri Martin, author This Is A Book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2" descr="C:\Documents and Settings\sergio.espana\Desktop\Sin título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28675" y="0"/>
            <a:ext cx="9972675" cy="73517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2"/>
          <p:cNvSpPr txBox="1"/>
          <p:nvPr/>
        </p:nvSpPr>
        <p:spPr>
          <a:xfrm>
            <a:off x="2843212" y="811212"/>
            <a:ext cx="6121400" cy="2257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greatest form of              </a:t>
            </a: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 create new things so that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achieve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 at the same time.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2"/>
          <p:cNvSpPr txBox="1"/>
          <p:nvPr/>
        </p:nvSpPr>
        <p:spPr>
          <a:xfrm rot="180000">
            <a:off x="7351712" y="3409950"/>
            <a:ext cx="177482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Kenichiro Mogi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brain scientist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2"/>
          <p:cNvSpPr txBox="1"/>
          <p:nvPr/>
        </p:nvSpPr>
        <p:spPr>
          <a:xfrm>
            <a:off x="6430962" y="712787"/>
            <a:ext cx="2055812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success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2"/>
          <p:cNvSpPr txBox="1"/>
          <p:nvPr/>
        </p:nvSpPr>
        <p:spPr>
          <a:xfrm>
            <a:off x="2987675" y="1773237"/>
            <a:ext cx="4073525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you and others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4"/>
          <p:cNvPicPr preferRelativeResize="0"/>
          <p:nvPr/>
        </p:nvPicPr>
        <p:blipFill rotWithShape="1">
          <a:blip r:embed="rId3">
            <a:alphaModFix amt="81000"/>
          </a:blip>
          <a:srcRect l="15667" r="19431"/>
          <a:stretch/>
        </p:blipFill>
        <p:spPr>
          <a:xfrm>
            <a:off x="3818775" y="857250"/>
            <a:ext cx="532522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>
            <a:spLocks noGrp="1"/>
          </p:cNvSpPr>
          <p:nvPr>
            <p:ph type="subTitle" idx="1"/>
          </p:nvPr>
        </p:nvSpPr>
        <p:spPr>
          <a:xfrm>
            <a:off x="273725" y="1957575"/>
            <a:ext cx="3440583" cy="1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400" b="1">
                <a:latin typeface="Montserrat"/>
                <a:ea typeface="Montserrat"/>
                <a:cs typeface="Montserrat"/>
                <a:sym typeface="Montserrat"/>
              </a:rPr>
              <a:t>Automated Medical Reporting</a:t>
            </a:r>
            <a:br>
              <a:rPr lang="en-US" sz="24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2400">
                <a:latin typeface="Montserrat"/>
                <a:ea typeface="Montserrat"/>
                <a:cs typeface="Montserrat"/>
                <a:sym typeface="Montserrat"/>
              </a:rPr>
              <a:t>with speech and action recognition, AI, and natural language processing.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14"/>
          <p:cNvPicPr preferRelativeResize="0"/>
          <p:nvPr/>
        </p:nvPicPr>
        <p:blipFill rotWithShape="1">
          <a:blip r:embed="rId4">
            <a:alphaModFix/>
          </a:blip>
          <a:srcRect l="20457" t="38756" r="20450" b="37988"/>
          <a:stretch/>
        </p:blipFill>
        <p:spPr>
          <a:xfrm>
            <a:off x="273725" y="1005426"/>
            <a:ext cx="2087100" cy="820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4"/>
          <p:cNvSpPr txBox="1"/>
          <p:nvPr/>
        </p:nvSpPr>
        <p:spPr>
          <a:xfrm>
            <a:off x="273725" y="4537153"/>
            <a:ext cx="3300900" cy="1376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sng" strike="noStrike" cap="none">
                <a:solidFill>
                  <a:srgbClr val="0097A7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www.care2report.nl</a:t>
            </a:r>
            <a:r>
              <a:rPr lang="en-US" sz="15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14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solidFill>
                  <a:srgbClr val="595959"/>
                </a:solidFill>
              </a:rPr>
              <a:t>14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228" name="Google Shape;228;p14"/>
          <p:cNvSpPr txBox="1"/>
          <p:nvPr/>
        </p:nvSpPr>
        <p:spPr>
          <a:xfrm>
            <a:off x="4359166" y="1098764"/>
            <a:ext cx="421942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Affordable Care</a:t>
            </a:r>
            <a:endParaRPr sz="2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Eliminate the keyboard </a:t>
            </a:r>
            <a:br>
              <a:rPr lang="en-US"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healthcare </a:t>
            </a:r>
            <a:endParaRPr sz="2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18775" y="3009052"/>
            <a:ext cx="5325225" cy="299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 current proof-of-concept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5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Demo </a:t>
            </a:r>
            <a:r>
              <a:rPr lang="en-US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video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 prototype	(July 2019)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15"/>
          <p:cNvPicPr preferRelativeResize="0"/>
          <p:nvPr/>
        </p:nvPicPr>
        <p:blipFill rotWithShape="1">
          <a:blip r:embed="rId4">
            <a:alphaModFix/>
          </a:blip>
          <a:srcRect l="20457" t="38756" r="20450" b="37988"/>
          <a:stretch/>
        </p:blipFill>
        <p:spPr>
          <a:xfrm>
            <a:off x="7397575" y="5314101"/>
            <a:ext cx="1746425" cy="6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5"/>
          <p:cNvSpPr txBox="1">
            <a:spLocks noGrp="1"/>
          </p:cNvSpPr>
          <p:nvPr>
            <p:ph type="sldNum" idx="12"/>
          </p:nvPr>
        </p:nvSpPr>
        <p:spPr>
          <a:xfrm>
            <a:off x="98258" y="55113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solidFill>
                  <a:srgbClr val="595959"/>
                </a:solidFill>
              </a:rPr>
              <a:t>15</a:t>
            </a:fld>
            <a:endParaRPr>
              <a:solidFill>
                <a:srgbClr val="595959"/>
              </a:solidFill>
            </a:endParaRPr>
          </a:p>
        </p:txBody>
      </p:sp>
      <p:pic>
        <p:nvPicPr>
          <p:cNvPr id="238" name="Google Shape;23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9268" y="2953679"/>
            <a:ext cx="5342114" cy="295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 first automatically generated report!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6"/>
          <p:cNvSpPr txBox="1">
            <a:spLocks noGrp="1"/>
          </p:cNvSpPr>
          <p:nvPr>
            <p:ph type="sldNum" idx="12"/>
          </p:nvPr>
        </p:nvSpPr>
        <p:spPr>
          <a:xfrm>
            <a:off x="98258" y="55113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solidFill>
                  <a:srgbClr val="595959"/>
                </a:solidFill>
              </a:rPr>
              <a:t>16</a:t>
            </a:fld>
            <a:endParaRPr>
              <a:solidFill>
                <a:srgbClr val="595959"/>
              </a:solidFill>
            </a:endParaRPr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3">
            <a:alphaModFix/>
          </a:blip>
          <a:srcRect l="20457" t="38756" r="20450" b="37988"/>
          <a:stretch/>
        </p:blipFill>
        <p:spPr>
          <a:xfrm>
            <a:off x="7397575" y="5314101"/>
            <a:ext cx="1746425" cy="6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6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Generated report based on a transcript from a GP consultation concerning otitis externa. </a:t>
            </a:r>
            <a:r>
              <a:rPr lang="en-US" i="1">
                <a:latin typeface="Montserrat"/>
                <a:ea typeface="Montserrat"/>
                <a:cs typeface="Montserrat"/>
                <a:sym typeface="Montserrat"/>
              </a:rPr>
              <a:t>Note: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 generated without manual intervention.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4274" y="2928975"/>
            <a:ext cx="6316674" cy="2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6"/>
          <p:cNvSpPr/>
          <p:nvPr/>
        </p:nvSpPr>
        <p:spPr>
          <a:xfrm>
            <a:off x="2612525" y="3635143"/>
            <a:ext cx="1056640" cy="318347"/>
          </a:xfrm>
          <a:prstGeom prst="rect">
            <a:avLst/>
          </a:prstGeom>
          <a:solidFill>
            <a:srgbClr val="92D05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6"/>
          <p:cNvSpPr/>
          <p:nvPr/>
        </p:nvSpPr>
        <p:spPr>
          <a:xfrm>
            <a:off x="2527448" y="4342485"/>
            <a:ext cx="4601900" cy="1083641"/>
          </a:xfrm>
          <a:prstGeom prst="rect">
            <a:avLst/>
          </a:prstGeom>
          <a:solidFill>
            <a:srgbClr val="92D050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>
            <a:spLocks noGrp="1"/>
          </p:cNvSpPr>
          <p:nvPr>
            <p:ph type="sldNum" idx="12"/>
          </p:nvPr>
        </p:nvSpPr>
        <p:spPr>
          <a:xfrm>
            <a:off x="98258" y="62054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>
                <a:solidFill>
                  <a:srgbClr val="595959"/>
                </a:solidFill>
              </a:rPr>
              <a:t>17</a:t>
            </a:fld>
            <a:endParaRPr>
              <a:solidFill>
                <a:srgbClr val="595959"/>
              </a:solidFill>
            </a:endParaRPr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480" y="857250"/>
            <a:ext cx="747504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>
            <a:spLocks noGrp="1"/>
          </p:cNvSpPr>
          <p:nvPr>
            <p:ph type="sldNum" idx="12"/>
          </p:nvPr>
        </p:nvSpPr>
        <p:spPr>
          <a:xfrm>
            <a:off x="8355765" y="6153579"/>
            <a:ext cx="477421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-US">
                <a:solidFill>
                  <a:srgbClr val="595959"/>
                </a:solidFill>
              </a:rPr>
              <a:t>18</a:t>
            </a:fld>
            <a:endParaRPr>
              <a:solidFill>
                <a:srgbClr val="595959"/>
              </a:solidFill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311700" y="1302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Action recognition and summarization</a:t>
            </a:r>
            <a:endParaRPr sz="2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2" name="Google Shape;262;p18"/>
          <p:cNvGrpSpPr/>
          <p:nvPr/>
        </p:nvGrpSpPr>
        <p:grpSpPr>
          <a:xfrm>
            <a:off x="730632" y="2251484"/>
            <a:ext cx="7431925" cy="2802339"/>
            <a:chOff x="730631" y="1394233"/>
            <a:chExt cx="7431925" cy="2802339"/>
          </a:xfrm>
        </p:grpSpPr>
        <p:pic>
          <p:nvPicPr>
            <p:cNvPr id="263" name="Google Shape;263;p18"/>
            <p:cNvPicPr preferRelativeResize="0"/>
            <p:nvPr/>
          </p:nvPicPr>
          <p:blipFill rotWithShape="1">
            <a:blip r:embed="rId3">
              <a:alphaModFix/>
            </a:blip>
            <a:srcRect l="9915" t="50231" r="10461"/>
            <a:stretch/>
          </p:blipFill>
          <p:spPr>
            <a:xfrm>
              <a:off x="927048" y="1394233"/>
              <a:ext cx="6374780" cy="23002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8"/>
            <p:cNvPicPr preferRelativeResize="0"/>
            <p:nvPr/>
          </p:nvPicPr>
          <p:blipFill rotWithShape="1">
            <a:blip r:embed="rId4">
              <a:alphaModFix/>
            </a:blip>
            <a:srcRect r="24710"/>
            <a:stretch/>
          </p:blipFill>
          <p:spPr>
            <a:xfrm>
              <a:off x="730631" y="1680618"/>
              <a:ext cx="1444869" cy="25159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18"/>
            <p:cNvSpPr txBox="1"/>
            <p:nvPr/>
          </p:nvSpPr>
          <p:spPr>
            <a:xfrm>
              <a:off x="2748440" y="1485910"/>
              <a:ext cx="2826415" cy="33855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Convolutional neural network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8"/>
            <p:cNvSpPr txBox="1"/>
            <p:nvPr/>
          </p:nvSpPr>
          <p:spPr>
            <a:xfrm>
              <a:off x="6147261" y="2360155"/>
              <a:ext cx="2015295" cy="25391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72% heart-lung auscultation </a:t>
              </a:r>
              <a:endParaRPr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 txBox="1"/>
            <p:nvPr/>
          </p:nvSpPr>
          <p:spPr>
            <a:xfrm>
              <a:off x="6131722" y="2749915"/>
              <a:ext cx="1640193" cy="25391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28% lung auscultation </a:t>
              </a:r>
              <a:endParaRPr sz="105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6225099" y="3165168"/>
              <a:ext cx="1206369" cy="78627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311700" y="1302275"/>
            <a:ext cx="76893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C2R - Technical Architecture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19"/>
          <p:cNvSpPr txBox="1">
            <a:spLocks noGrp="1"/>
          </p:cNvSpPr>
          <p:nvPr>
            <p:ph type="sldNum" idx="12"/>
          </p:nvPr>
        </p:nvSpPr>
        <p:spPr>
          <a:xfrm>
            <a:off x="98258" y="55113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>
                <a:solidFill>
                  <a:srgbClr val="595959"/>
                </a:solidFill>
              </a:rPr>
              <a:t>19</a:t>
            </a:fld>
            <a:endParaRPr>
              <a:solidFill>
                <a:srgbClr val="595959"/>
              </a:solidFill>
            </a:endParaRPr>
          </a:p>
        </p:txBody>
      </p:sp>
      <p:pic>
        <p:nvPicPr>
          <p:cNvPr id="275" name="Google Shape;2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950" y="2023375"/>
            <a:ext cx="8668122" cy="38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" y="1259361"/>
            <a:ext cx="9144000" cy="554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</a:pPr>
            <a:r>
              <a:rPr lang="en-US" sz="32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Channable</a:t>
            </a:r>
            <a:endParaRPr/>
          </a:p>
        </p:txBody>
      </p:sp>
      <p:sp>
        <p:nvSpPr>
          <p:cNvPr id="137" name="Google Shape;137;p2"/>
          <p:cNvSpPr txBox="1"/>
          <p:nvPr/>
        </p:nvSpPr>
        <p:spPr>
          <a:xfrm>
            <a:off x="6165215" y="2278802"/>
            <a:ext cx="2978785" cy="175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Est. 2014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By three former UU students</a:t>
            </a:r>
            <a:br>
              <a:rPr lang="en-US"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Rob van Nuenen MBI, Stephan Hospes GMT, Robert Kreuzer COSC.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Pivot from Site2Mobile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7184390" y="5249545"/>
            <a:ext cx="1974215" cy="1477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Now</a:t>
            </a: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Revenue of approx 5 mln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US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people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HQ Utrecht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What is Product Software?</a:t>
            </a:r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686800" cy="496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28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Software Product</a:t>
            </a: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defined as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en-US" sz="2000" b="0" i="1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</a:t>
            </a:r>
            <a:r>
              <a:rPr lang="en-US" sz="2000" b="0" i="1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packaged</a:t>
            </a:r>
            <a:r>
              <a:rPr lang="en-US" sz="2000" b="0" i="1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configuration of </a:t>
            </a:r>
            <a:r>
              <a:rPr lang="en-US" sz="2000" b="0" i="1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software</a:t>
            </a:r>
            <a:r>
              <a:rPr lang="en-US" sz="2000" b="0" i="1" u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1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components, </a:t>
            </a:r>
            <a:r>
              <a:rPr lang="en-US" sz="2000" b="0" i="1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 a</a:t>
            </a:r>
            <a:r>
              <a:rPr lang="en-US" sz="2000" b="0" i="1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 software-based service</a:t>
            </a:r>
            <a:r>
              <a:rPr lang="en-US" sz="2000" b="0" i="1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with auxiliary materials, which is released for and traded in a specific </a:t>
            </a:r>
            <a:r>
              <a:rPr lang="en-US" sz="2000" b="0" i="1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market</a:t>
            </a:r>
            <a:r>
              <a:rPr lang="en-US" sz="2000" b="0" i="1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Examples: 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ERP software</a:t>
            </a:r>
            <a:endParaRPr sz="240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Book keeping service</a:t>
            </a:r>
            <a:endParaRPr sz="240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Operating systems</a:t>
            </a:r>
            <a:endParaRPr sz="240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Desktop publishing</a:t>
            </a:r>
            <a:endParaRPr sz="240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Computer-aided design</a:t>
            </a:r>
            <a:endParaRPr sz="240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 development environments</a:t>
            </a:r>
            <a:endParaRPr sz="240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Customer-relationship management</a:t>
            </a:r>
            <a:endParaRPr sz="2400"/>
          </a:p>
          <a:p>
            <a:pPr marL="742950" lvl="1" indent="-28575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…</a:t>
            </a:r>
            <a:endParaRPr sz="240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Essentially </a:t>
            </a:r>
            <a:r>
              <a:rPr lang="en-US" sz="2000" b="0" i="1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all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software you are using in daily life and work …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/>
          </a:p>
          <a:p>
            <a:pPr marL="342900" lvl="0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400" i="1"/>
              <a:t>See Xu and Brinkkemper, 2007.</a:t>
            </a:r>
            <a:endParaRPr sz="2000" i="1"/>
          </a:p>
        </p:txBody>
      </p:sp>
      <p:pic>
        <p:nvPicPr>
          <p:cNvPr id="282" name="Google Shape;2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062" y="2708275"/>
            <a:ext cx="3390900" cy="33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What is Product Software?</a:t>
            </a:r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body" idx="1"/>
          </p:nvPr>
        </p:nvSpPr>
        <p:spPr>
          <a:xfrm>
            <a:off x="457200" y="1295400"/>
            <a:ext cx="8686800" cy="503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Examples of Software Product companies are: 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International: Microsoft, Oracle, SAP, Google, …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NL: TomTom, Exact, GX, Unit4, Planon, …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Differentiate from: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Verdana"/>
              <a:buChar char="–"/>
            </a:pP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Tailor-made 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(or bespoke) software (large ICT service companies such as Capgemini, ATOS-Origin, CGI, …)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Verdana"/>
              <a:buChar char="–"/>
            </a:pP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Embedded 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software (consumer electronics, wearables,  office machinery: Philips, Oce, AMSL, …)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 the course ICT-Entrepreneurship the creation, production and organization of product software will be discussed and elaborated in depth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Key differences</a:t>
            </a:r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body" idx="1"/>
          </p:nvPr>
        </p:nvSpPr>
        <p:spPr>
          <a:xfrm>
            <a:off x="990600" y="1524000"/>
            <a:ext cx="7696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lvl="0" indent="-609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Market introduction requires precise </a:t>
            </a:r>
            <a:r>
              <a:rPr lang="en-US" sz="24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synchronization</a:t>
            </a: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of dependable software engineering activities</a:t>
            </a:r>
            <a:endParaRPr/>
          </a:p>
          <a:p>
            <a:pPr marL="609600" lvl="0" indent="-609600" algn="l" rtl="0">
              <a:lnSpc>
                <a:spcPct val="11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same product requires </a:t>
            </a:r>
            <a:r>
              <a:rPr lang="en-US" sz="24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installation and usage</a:t>
            </a: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different organizations, with different </a:t>
            </a:r>
            <a:r>
              <a:rPr lang="en-US" sz="24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hardware and software platforms</a:t>
            </a:r>
            <a:endParaRPr/>
          </a:p>
          <a:p>
            <a:pPr marL="609600" lvl="0" indent="-609600" algn="l" rtl="0">
              <a:lnSpc>
                <a:spcPct val="11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vendor company stays </a:t>
            </a:r>
            <a:r>
              <a:rPr lang="en-US" sz="24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owner</a:t>
            </a: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of the software and auxiliary materials, while the usage is </a:t>
            </a:r>
            <a:r>
              <a:rPr lang="en-US" sz="24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licensed</a:t>
            </a: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to the customers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d93514ff3_0_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/>
              <a:t>T</a:t>
            </a: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ypes of software products</a:t>
            </a:r>
            <a:endParaRPr/>
          </a:p>
        </p:txBody>
      </p:sp>
      <p:sp>
        <p:nvSpPr>
          <p:cNvPr id="301" name="Google Shape;301;gbd93514ff3_0_0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2074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 i="0" u="none"/>
              <a:t>System infrastructure software</a:t>
            </a:r>
            <a:endParaRPr sz="34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/>
              <a:t>Development t</a:t>
            </a:r>
            <a:r>
              <a:rPr lang="en-US" sz="2000" i="0" u="none"/>
              <a:t>ools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/>
              <a:t>Enterprise applications (Business to business, B2B)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/>
              <a:t>Consumer apps and games (Business to consumer, B2C)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/>
              <a:t>Software intensive business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/>
              <a:t>See: Xu and Brinkkemper (2007). Note: the last category was not identified yet.</a:t>
            </a:r>
            <a:endParaRPr sz="2000" i="1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/>
              <a:t>Product</a:t>
            </a: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types</a:t>
            </a:r>
            <a:endParaRPr/>
          </a:p>
        </p:txBody>
      </p:sp>
      <p:sp>
        <p:nvSpPr>
          <p:cNvPr id="308" name="Google Shape;308;p23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207375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3537" lvl="0" indent="-36353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AutoNum type="arabicPeriod"/>
            </a:pPr>
            <a:r>
              <a:rPr lang="en-US" sz="1800" b="1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System infrastructure software 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Foundation of software stack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Security, systems management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 industry or function specific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Many in open source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</a:pPr>
            <a:r>
              <a:rPr lang="en-US" sz="18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Segments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Operating systems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Network, storage, security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Utilities, anti-virus, archiving</a:t>
            </a:r>
            <a:endParaRPr/>
          </a:p>
          <a:p>
            <a:pPr marL="363537" lvl="0" indent="-249236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AutoNum type="arabicPeriod" startAt="2"/>
            </a:pPr>
            <a:r>
              <a:rPr lang="en-US" sz="1800" b="1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Tools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Development, execution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Allow for composition, reuse, optimization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</a:pPr>
            <a:r>
              <a:rPr lang="en-US" sz="18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Segments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Portal and collaboration: user interface infrastructure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Information management: data layer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Modeling and development: for application logic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Execution and Integration platforms: execution of appl. logic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/>
              <a:t>Product</a:t>
            </a: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types (2)</a:t>
            </a:r>
            <a:endParaRPr/>
          </a:p>
        </p:txBody>
      </p:sp>
      <p:sp>
        <p:nvSpPr>
          <p:cNvPr id="314" name="Google Shape;314;p24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207375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3537" lvl="0" indent="-36353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 Symbols"/>
              <a:buAutoNum type="arabicPeriod" startAt="3"/>
            </a:pPr>
            <a:r>
              <a:rPr lang="en-US" sz="1600" b="1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Enterprise applications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Used by information workers and end-users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Bring some level of automation in business processes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Most are industry or function specific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Few in open source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600"/>
              <a:buNone/>
            </a:pPr>
            <a:r>
              <a:rPr lang="en-US" sz="1600" b="0" i="1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Segments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Office automation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Horizontal business apps: finance&amp;accounting, HRM, CRM, ERP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Vertical business apps for industry specific solutions: billing, banking, travel reservations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Technical applications: design and creation of physical products</a:t>
            </a:r>
            <a:endParaRPr/>
          </a:p>
          <a:p>
            <a:pPr marL="363537" lvl="0" indent="-261936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 Symbols"/>
              <a:buAutoNum type="arabicPeriod" startAt="4"/>
            </a:pPr>
            <a:r>
              <a:rPr lang="en-US" sz="1600" b="1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Games and Consumer apps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Consumer and professional games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Strongest shift from packaged to online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600"/>
              <a:buNone/>
            </a:pPr>
            <a:r>
              <a:rPr lang="en-US" sz="1600" b="0" i="1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Segments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Offline: Home consoles, handheld consoles, computers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Online: PC and mobile phones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Consumer apps: editing of video and photo, hobbies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/>
              <a:t>Product</a:t>
            </a: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types (3)</a:t>
            </a:r>
            <a:endParaRPr/>
          </a:p>
        </p:txBody>
      </p:sp>
      <p:sp>
        <p:nvSpPr>
          <p:cNvPr id="320" name="Google Shape;320;p25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207375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3537" lvl="0" indent="-36353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Arial"/>
              <a:buAutoNum type="arabicPeriod" startAt="5"/>
            </a:pPr>
            <a:r>
              <a:rPr lang="en-US" sz="1600" b="1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Software intensive business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Large platforms for service provisioning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Centralized ecosystem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/>
              <a:t>Basic role expands in value chain: reservation to marketing and payments; distribution to production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600"/>
              <a:buNone/>
            </a:pPr>
            <a:endParaRPr sz="1600" b="0" i="1" u="none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600"/>
              <a:buNone/>
            </a:pPr>
            <a:r>
              <a:rPr lang="en-US" sz="1600" b="0" i="1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Segments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Travel: Booking, TripAdvisor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/>
              <a:t>Digital distribution: Netflix, Spotify </a:t>
            </a:r>
            <a:endParaRPr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/>
              <a:t>FinTech: Knab</a:t>
            </a:r>
            <a:endParaRPr sz="1600"/>
          </a:p>
          <a:p>
            <a:pPr marL="363537" lvl="0" indent="-363537" algn="l" rtl="0">
              <a:lnSpc>
                <a:spcPct val="8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lang="en-US" sz="1600"/>
              <a:t>Food: TakeAway, Deliveroo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d93514ff3_0_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327" name="Google Shape;327;gbd93514ff3_0_6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207400" cy="50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 i="0" u="none"/>
              <a:t>System infrastructure software</a:t>
            </a:r>
            <a:endParaRPr sz="34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/>
              <a:t>Development t</a:t>
            </a:r>
            <a:r>
              <a:rPr lang="en-US" sz="2000" i="0" u="none"/>
              <a:t>ools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/>
              <a:t>Enterprise applications (Business to business, B2B)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/>
              <a:t>Consumer apps and games (Business to consumer, B2C)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AutoNum type="arabicPeriod"/>
            </a:pPr>
            <a:r>
              <a:rPr lang="en-US" sz="2000"/>
              <a:t>Software intensive business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/>
              <a:t>Discussion: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In what type of product falls your idea?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Where did Booking start? Find on the web.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Where did Gitlab start?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What types are best suited for a software startup?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Are there geographic differences in startup opportunities?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 sz="3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Economic context</a:t>
            </a:r>
            <a:endParaRPr/>
          </a:p>
        </p:txBody>
      </p:sp>
      <p:sp>
        <p:nvSpPr>
          <p:cNvPr id="333" name="Google Shape;333;p26"/>
          <p:cNvSpPr txBox="1">
            <a:spLocks noGrp="1"/>
          </p:cNvSpPr>
          <p:nvPr>
            <p:ph type="body" idx="1"/>
          </p:nvPr>
        </p:nvSpPr>
        <p:spPr>
          <a:xfrm>
            <a:off x="685800" y="1524000"/>
            <a:ext cx="80772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77825" lvl="0" indent="-377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None/>
            </a:pPr>
            <a:r>
              <a:rPr lang="en-US" sz="2000" b="0" i="0" u="none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OECD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1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“The product software sector is among the most rapidly growing sectors in OECD countries, with strong increases in value added, employment and R&amp;D investment.”  </a:t>
            </a:r>
            <a:endParaRPr/>
          </a:p>
          <a:p>
            <a:pPr marL="377825" lvl="0" indent="-37782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FF6600"/>
              </a:buClr>
              <a:buSzPts val="2000"/>
              <a:buNone/>
            </a:pPr>
            <a:r>
              <a:rPr lang="en-US" sz="2000" b="0" i="0" u="none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EU</a:t>
            </a:r>
            <a:endParaRPr/>
          </a:p>
          <a:p>
            <a:pPr marL="377825" lvl="0" indent="-377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2.7 M employees</a:t>
            </a:r>
            <a:endParaRPr/>
          </a:p>
          <a:p>
            <a:pPr marL="377825" lvl="0" indent="-250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77825" lvl="0" indent="-377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None/>
            </a:pPr>
            <a:r>
              <a:rPr lang="en-US" sz="2000" b="0" i="0" u="none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NL</a:t>
            </a:r>
            <a:endParaRPr/>
          </a:p>
          <a:p>
            <a:pPr marL="377825" lvl="0" indent="-377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 1,2 B€, Export 1,6 B€</a:t>
            </a:r>
            <a:endParaRPr/>
          </a:p>
          <a:p>
            <a:pPr marL="377825" lvl="0" indent="-377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NL: </a:t>
            </a:r>
            <a:r>
              <a:rPr lang="en-US" sz="2000"/>
              <a:t>60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.000 employees in NL companies</a:t>
            </a:r>
            <a:endParaRPr/>
          </a:p>
          <a:p>
            <a:pPr marL="377825" lvl="0" indent="-3778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17.5 % of </a:t>
            </a:r>
            <a:r>
              <a:rPr lang="en-US" sz="2000"/>
              <a:t>345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.000 total ICT employment</a:t>
            </a:r>
            <a:endParaRPr/>
          </a:p>
        </p:txBody>
      </p:sp>
      <p:pic>
        <p:nvPicPr>
          <p:cNvPr id="334" name="Google Shape;334;p26" descr="bs00561_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8125" y="4941887"/>
            <a:ext cx="2216150" cy="162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Hot topics</a:t>
            </a:r>
            <a:endParaRPr/>
          </a:p>
        </p:txBody>
      </p:sp>
      <p:pic>
        <p:nvPicPr>
          <p:cNvPr id="340" name="Google Shape;34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1620"/>
            <a:ext cx="9144000" cy="379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also …</a:t>
            </a:r>
            <a:endParaRPr/>
          </a:p>
        </p:txBody>
      </p:sp>
      <p:sp>
        <p:nvSpPr>
          <p:cNvPr id="144" name="Google Shape;144;p3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381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Dirict (sold)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Yunoo (sold)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Channable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YourTicketProvider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Relay42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Tournify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Konjoin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YourNextConcepts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App4Mation</a:t>
            </a:r>
            <a:endParaRPr sz="2400"/>
          </a:p>
          <a:p>
            <a:pPr marL="457200" lvl="0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Oddity</a:t>
            </a:r>
            <a:endParaRPr sz="2400"/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Revue (sold)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…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400"/>
          </a:p>
        </p:txBody>
      </p:sp>
      <p:sp>
        <p:nvSpPr>
          <p:cNvPr id="145" name="Google Shape;145;p3"/>
          <p:cNvSpPr txBox="1">
            <a:spLocks noGrp="1"/>
          </p:cNvSpPr>
          <p:nvPr>
            <p:ph type="body" idx="2"/>
          </p:nvPr>
        </p:nvSpPr>
        <p:spPr>
          <a:xfrm>
            <a:off x="4648200" y="1676400"/>
            <a:ext cx="381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Or in key roles at: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Uber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TripAdvisor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Box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 growth rate</a:t>
            </a:r>
            <a:endParaRPr/>
          </a:p>
        </p:txBody>
      </p:sp>
      <p:pic>
        <p:nvPicPr>
          <p:cNvPr id="346" name="Google Shape;34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93520"/>
            <a:ext cx="9144000" cy="38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224" y="0"/>
            <a:ext cx="83975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/>
          <p:nvPr/>
        </p:nvSpPr>
        <p:spPr>
          <a:xfrm>
            <a:off x="4140485" y="3503488"/>
            <a:ext cx="1736333" cy="811658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IPO’s in Europe</a:t>
            </a:r>
            <a:endParaRPr/>
          </a:p>
        </p:txBody>
      </p:sp>
      <p:pic>
        <p:nvPicPr>
          <p:cNvPr id="359" name="Google Shape;35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92580"/>
            <a:ext cx="9144000" cy="367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Netherware</a:t>
            </a:r>
            <a:endParaRPr/>
          </a:p>
        </p:txBody>
      </p:sp>
      <p:pic>
        <p:nvPicPr>
          <p:cNvPr id="366" name="Google Shape;366;p31" descr="LogoFin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312" y="1628775"/>
            <a:ext cx="7305675" cy="300831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 txBox="1"/>
          <p:nvPr/>
        </p:nvSpPr>
        <p:spPr>
          <a:xfrm>
            <a:off x="2700337" y="5013325"/>
            <a:ext cx="317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33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rgbClr val="990033"/>
                </a:solidFill>
                <a:latin typeface="Verdana"/>
                <a:ea typeface="Verdana"/>
                <a:cs typeface="Verdana"/>
                <a:sym typeface="Verdana"/>
              </a:rPr>
              <a:t>www.netherware.nl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2" descr="Picture 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308100"/>
            <a:ext cx="5383212" cy="55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Netherware website</a:t>
            </a:r>
            <a:endParaRPr/>
          </a:p>
        </p:txBody>
      </p:sp>
      <p:sp>
        <p:nvSpPr>
          <p:cNvPr id="374" name="Google Shape;374;p32"/>
          <p:cNvSpPr txBox="1"/>
          <p:nvPr/>
        </p:nvSpPr>
        <p:spPr>
          <a:xfrm>
            <a:off x="250825" y="5300662"/>
            <a:ext cx="2671762" cy="39687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www.netherware.nl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Incubator role</a:t>
            </a:r>
            <a:endParaRPr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11276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</a:rPr>
              <a:t>Netherware is an ICT incubator for </a:t>
            </a:r>
            <a:r>
              <a:rPr lang="en-US" sz="2000" b="0" i="1" u="none">
                <a:solidFill>
                  <a:schemeClr val="hlink"/>
                </a:solidFill>
              </a:rPr>
              <a:t>students </a:t>
            </a:r>
            <a:br>
              <a:rPr lang="en-US" sz="2000" b="0" i="1" u="none">
                <a:solidFill>
                  <a:schemeClr val="hlink"/>
                </a:solidFill>
              </a:rPr>
            </a:br>
            <a:r>
              <a:rPr lang="en-US" sz="2000" b="0" i="0" u="none">
                <a:solidFill>
                  <a:schemeClr val="dk1"/>
                </a:solidFill>
              </a:rPr>
              <a:t>that provides </a:t>
            </a:r>
            <a:r>
              <a:rPr lang="en-US" sz="2000" b="0" i="1" u="none">
                <a:solidFill>
                  <a:schemeClr val="hlink"/>
                </a:solidFill>
              </a:rPr>
              <a:t>facilities</a:t>
            </a:r>
            <a:r>
              <a:rPr lang="en-US" sz="2000" b="0" i="0" u="none">
                <a:solidFill>
                  <a:schemeClr val="dk1"/>
                </a:solidFill>
              </a:rPr>
              <a:t> and </a:t>
            </a:r>
            <a:r>
              <a:rPr lang="en-US" sz="2000" b="0" i="1" u="none">
                <a:solidFill>
                  <a:schemeClr val="hlink"/>
                </a:solidFill>
              </a:rPr>
              <a:t>knowledge infrastructure</a:t>
            </a:r>
            <a:r>
              <a:rPr lang="en-US" sz="2000" b="0" i="0" u="none">
                <a:solidFill>
                  <a:schemeClr val="dk1"/>
                </a:solidFill>
              </a:rPr>
              <a:t> </a:t>
            </a:r>
            <a:br>
              <a:rPr lang="en-US" sz="2000" b="0" i="0" u="none">
                <a:solidFill>
                  <a:schemeClr val="dk1"/>
                </a:solidFill>
              </a:rPr>
            </a:br>
            <a:r>
              <a:rPr lang="en-US" sz="2000" b="0" i="0" u="none">
                <a:solidFill>
                  <a:schemeClr val="dk1"/>
                </a:solidFill>
              </a:rPr>
              <a:t>to develop an </a:t>
            </a:r>
            <a:r>
              <a:rPr lang="en-US" sz="2000" b="0" i="1" u="none">
                <a:solidFill>
                  <a:schemeClr val="hlink"/>
                </a:solidFill>
              </a:rPr>
              <a:t>ICT product</a:t>
            </a:r>
            <a:r>
              <a:rPr lang="en-US" sz="2000" b="0" i="0" u="none">
                <a:solidFill>
                  <a:schemeClr val="dk1"/>
                </a:solidFill>
              </a:rPr>
              <a:t> or </a:t>
            </a:r>
            <a:r>
              <a:rPr lang="en-US" sz="2000" b="0" i="1" u="none">
                <a:solidFill>
                  <a:schemeClr val="hlink"/>
                </a:solidFill>
              </a:rPr>
              <a:t>service</a:t>
            </a:r>
            <a:r>
              <a:rPr lang="en-US" sz="2000" b="0" i="0" u="none">
                <a:solidFill>
                  <a:schemeClr val="dk1"/>
                </a:solidFill>
              </a:rPr>
              <a:t> and </a:t>
            </a:r>
            <a:br>
              <a:rPr lang="en-US" sz="2000" b="0" i="0" u="none">
                <a:solidFill>
                  <a:schemeClr val="dk1"/>
                </a:solidFill>
              </a:rPr>
            </a:br>
            <a:r>
              <a:rPr lang="en-US" sz="2000" b="0" i="0" u="none">
                <a:solidFill>
                  <a:schemeClr val="dk1"/>
                </a:solidFill>
              </a:rPr>
              <a:t>to continue as an independent </a:t>
            </a:r>
            <a:r>
              <a:rPr lang="en-US" sz="2000" b="0" i="1" u="none">
                <a:solidFill>
                  <a:schemeClr val="hlink"/>
                </a:solidFill>
              </a:rPr>
              <a:t>start-up company</a:t>
            </a:r>
            <a:r>
              <a:rPr lang="en-US" sz="2000" b="0" i="0" u="none">
                <a:solidFill>
                  <a:schemeClr val="dk1"/>
                </a:solidFill>
              </a:rPr>
              <a:t>.</a:t>
            </a:r>
            <a:endParaRPr/>
          </a:p>
          <a:p>
            <a:pPr marL="342900" lvl="0" indent="-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000"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000"/>
              <a:t>Contacts: Sjaak Brinkkemper and Slinger Jansen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Netherware</a:t>
            </a:r>
            <a:endParaRPr/>
          </a:p>
        </p:txBody>
      </p:sp>
      <p:sp>
        <p:nvSpPr>
          <p:cNvPr id="386" name="Google Shape;386;p34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Examples</a:t>
            </a:r>
            <a:endParaRPr/>
          </a:p>
          <a:p>
            <a:pPr marL="823912" lvl="1" indent="-38099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Hours accounting and invoicing for law firms</a:t>
            </a:r>
            <a:endParaRPr/>
          </a:p>
          <a:p>
            <a:pPr marL="823912" lvl="1" indent="-38099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Marketing tooling in messaging</a:t>
            </a:r>
            <a:endParaRPr/>
          </a:p>
          <a:p>
            <a:pPr marL="823912" lvl="1" indent="-38099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Warehousing for the retail industry</a:t>
            </a:r>
            <a:endParaRPr/>
          </a:p>
          <a:p>
            <a:pPr marL="823912" lvl="1" indent="-38099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On-line budget overview with community</a:t>
            </a:r>
            <a:endParaRPr/>
          </a:p>
          <a:p>
            <a:pPr marL="823912" lvl="1" indent="-38099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Student monitoring for schools</a:t>
            </a:r>
            <a:endParaRPr/>
          </a:p>
          <a:p>
            <a:pPr marL="823912" lvl="1" indent="-38099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Website to send SMS messages to groups</a:t>
            </a:r>
            <a:endParaRPr/>
          </a:p>
          <a:p>
            <a:pPr marL="823912" lvl="1" indent="-38099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Dancing lessons in a browser</a:t>
            </a:r>
            <a:endParaRPr/>
          </a:p>
          <a:p>
            <a:pPr marL="823912" lvl="1" indent="-380999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AutoNum type="arabicPeriod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Camera placement for movie directors</a:t>
            </a:r>
            <a:endParaRPr/>
          </a:p>
          <a:p>
            <a:pPr marL="457200" lvl="0" indent="-3302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4572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40+ start-ups with 60 students (2 – 4 students each)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Permanent software incubator with coaching and network access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Run by students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Start-up offices in department</a:t>
            </a:r>
            <a:endParaRPr/>
          </a:p>
          <a:p>
            <a:pPr marL="457200" lvl="0" indent="-45720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UtrechtInc in the Kruyt building at the campus</a:t>
            </a:r>
            <a:endParaRPr/>
          </a:p>
        </p:txBody>
      </p:sp>
      <p:pic>
        <p:nvPicPr>
          <p:cNvPr id="387" name="Google Shape;387;p34" descr="LogoFin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9700" y="333375"/>
            <a:ext cx="2603500" cy="10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lang="en-US" sz="36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ICT Entrepreneurship</a:t>
            </a:r>
            <a:endParaRPr/>
          </a:p>
        </p:txBody>
      </p:sp>
      <p:sp>
        <p:nvSpPr>
          <p:cNvPr id="393" name="Google Shape;393;p35"/>
          <p:cNvSpPr txBox="1">
            <a:spLocks noGrp="1"/>
          </p:cNvSpPr>
          <p:nvPr>
            <p:ph type="body" idx="1"/>
          </p:nvPr>
        </p:nvSpPr>
        <p:spPr>
          <a:xfrm>
            <a:off x="685800" y="1295400"/>
            <a:ext cx="8207375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students develop their 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own product 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 service ideas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in a self composed team</a:t>
            </a:r>
            <a:endParaRPr/>
          </a:p>
          <a:p>
            <a:pPr marL="342900" lvl="0" indent="-254000" algn="l" rtl="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End review for external 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Supervisory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Board</a:t>
            </a:r>
            <a:endParaRPr/>
          </a:p>
          <a:p>
            <a:pPr marL="342900" lvl="0" indent="-254000" algn="l" rtl="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Course with role models</a:t>
            </a:r>
            <a:endParaRPr/>
          </a:p>
          <a:p>
            <a:pPr marL="342900" lvl="0" indent="-254000" algn="l" rtl="0">
              <a:lnSpc>
                <a:spcPct val="11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After the course, the students decide for continuation: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office in incubator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coaching and network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</a:pPr>
            <a:r>
              <a:rPr lang="en-US" sz="1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company registration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Product teams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Each product team: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Works on 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its </a:t>
            </a:r>
            <a:r>
              <a:rPr lang="en-US" sz="2000" b="1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own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 product idea 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functions as an 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independent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product line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Proposes a 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project plan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within the ECTS boundary for the 10 weeks block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Reports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on the project plan; 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adapts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planning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Can elaborate on </a:t>
            </a: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anything viable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 a ICT product or service, related to the stage of the idea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Innovation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is essential for selection and grading!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Course milestones</a:t>
            </a:r>
            <a:endParaRPr/>
          </a:p>
        </p:txBody>
      </p:sp>
      <p:sp>
        <p:nvSpPr>
          <p:cNvPr id="405" name="Google Shape;405;p37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Deliverables as </a:t>
            </a:r>
            <a:r>
              <a:rPr lang="en-US" sz="24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assignments</a:t>
            </a: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 Product Definition, Prototype, Validation Report, Minimum Viable Product, Business Plan, Spin-out Plan</a:t>
            </a:r>
            <a:endParaRPr/>
          </a:p>
          <a:p>
            <a:pPr marL="342900" lvl="0" indent="-1905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You will also deliver many </a:t>
            </a:r>
            <a:r>
              <a:rPr lang="en-US" sz="2400" b="0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pitches</a:t>
            </a: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three of which are graded.</a:t>
            </a:r>
            <a:endParaRPr sz="2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End review session </a:t>
            </a: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with Board of Supervisors: end of June</a:t>
            </a:r>
            <a:endParaRPr/>
          </a:p>
          <a:p>
            <a:pPr marL="342900" lvl="0" indent="-1905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schedule is in Blackboard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Traits of the innovative entrepreneur</a:t>
            </a:r>
            <a:endParaRPr/>
          </a:p>
        </p:txBody>
      </p:sp>
      <p:sp>
        <p:nvSpPr>
          <p:cNvPr id="151" name="Google Shape;151;p4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Active desire to change the status quo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Willing to take risks to make such change happen.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Combine persistence in strategy with flexibility in tactics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en-US" sz="2400"/>
              <a:t>Treats failure with respect and uses it as an opportunity to learn and try something new:</a:t>
            </a:r>
            <a:endParaRPr sz="2400"/>
          </a:p>
          <a:p>
            <a: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mistakes are nothing to be ashamed of</a:t>
            </a:r>
            <a:endParaRPr sz="1800"/>
          </a:p>
          <a:p>
            <a: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they are expected as a cost of doing business</a:t>
            </a:r>
            <a:endParaRPr sz="1800"/>
          </a:p>
          <a:p>
            <a: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if no mistakes, not trying hard enough</a:t>
            </a:r>
            <a:endParaRPr sz="18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400"/>
          </a:p>
        </p:txBody>
      </p:sp>
      <p:sp>
        <p:nvSpPr>
          <p:cNvPr id="152" name="Google Shape;152;p4"/>
          <p:cNvSpPr txBox="1"/>
          <p:nvPr/>
        </p:nvSpPr>
        <p:spPr>
          <a:xfrm>
            <a:off x="609600" y="6353175"/>
            <a:ext cx="8686800" cy="30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ll Sans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Adapted from Dyer, Gregersen, &amp; Christensen, “The Innovator’s DNA,” </a:t>
            </a:r>
            <a:r>
              <a:rPr lang="en-US" sz="1400" b="0" i="1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Harvard Business Review</a:t>
            </a:r>
            <a:r>
              <a:rPr lang="en-US"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2009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Deliverables</a:t>
            </a:r>
            <a:endParaRPr/>
          </a:p>
        </p:txBody>
      </p:sp>
      <p:pic>
        <p:nvPicPr>
          <p:cNvPr id="411" name="Google Shape;41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1972417"/>
            <a:ext cx="7705725" cy="417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5435030" y="6267236"/>
            <a:ext cx="24128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Horizontal performance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End review</a:t>
            </a:r>
            <a:endParaRPr/>
          </a:p>
        </p:txBody>
      </p:sp>
      <p:sp>
        <p:nvSpPr>
          <p:cNvPr id="418" name="Google Shape;418;p39"/>
          <p:cNvSpPr txBox="1"/>
          <p:nvPr/>
        </p:nvSpPr>
        <p:spPr>
          <a:xfrm>
            <a:off x="5435600" y="1773237"/>
            <a:ext cx="3260725" cy="106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students present their products and business plans to </a:t>
            </a:r>
            <a:r>
              <a:rPr lang="en-US" sz="1600" b="0" i="0" u="none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Board of Supervisors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b="0" i="0" u="none" strike="noStrike" cap="none">
              <a:solidFill>
                <a:schemeClr val="hlink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Verdana"/>
              <a:buNone/>
            </a:pPr>
            <a:r>
              <a:rPr lang="en-US" sz="1600" b="0" i="0" u="none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5 M€</a:t>
            </a: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Virtual Venture Capital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9"/>
          <p:cNvSpPr txBox="1"/>
          <p:nvPr/>
        </p:nvSpPr>
        <p:spPr>
          <a:xfrm>
            <a:off x="971550" y="4724400"/>
            <a:ext cx="3595687" cy="155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82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Verdana"/>
              <a:buNone/>
            </a:pPr>
            <a:r>
              <a:rPr lang="en-US" sz="1600" b="0" i="0" u="none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Members</a:t>
            </a: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of Board of Supervisors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Venture capital fund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entrepreneur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Institutional investment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IT journalist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8287" marR="0" lvl="0" indent="-2682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Marketing specialist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39" descr="PresentatieHuisdierzorg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550" y="1441450"/>
            <a:ext cx="3600450" cy="300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 descr="BoGInteres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6825" y="3429000"/>
            <a:ext cx="3540125" cy="310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lang="en-US" sz="36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Example of previous Supervisory Board members</a:t>
            </a:r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Merien ten Houten (founded nu.nl)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Kevin Voges, Yunoo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Rene van Erk, ISVWorld.com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Floris Vlasveld, Inspire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Robbert Hoefnagel, Fenceworks </a:t>
            </a:r>
            <a:endParaRPr/>
          </a:p>
          <a:p>
            <a:pPr marL="34290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Marvin van Dongen, Horeko</a:t>
            </a:r>
            <a:endParaRPr/>
          </a:p>
          <a:p>
            <a:pPr marL="342900" lvl="0" indent="-215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All have extensive experience in ICT start-ups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1" descr="how_is_your_research_usefull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7312" y="1196975"/>
            <a:ext cx="33020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1"/>
          <p:cNvSpPr txBox="1"/>
          <p:nvPr/>
        </p:nvSpPr>
        <p:spPr>
          <a:xfrm>
            <a:off x="250825" y="476250"/>
            <a:ext cx="83169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Where are you going to get revenue from?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447992" y="5100003"/>
            <a:ext cx="8316912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Verdana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And why do you say these people/companies are going to pay for your product..?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Weekly</a:t>
            </a: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20 hours of work; 12 in course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Lectures to present and discuss scientific work on software production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Guest lectures: to be announced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Students work on own product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Weekly report </a:t>
            </a:r>
            <a:r>
              <a:rPr lang="en-US" sz="2400"/>
              <a:t>on Black board, group space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Study points</a:t>
            </a: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7.5 ECTS = 200 h</a:t>
            </a:r>
            <a:endParaRPr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 * </a:t>
            </a:r>
            <a:r>
              <a:rPr lang="en-US" sz="2800"/>
              <a:t>6</a:t>
            </a: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contact hours	 = </a:t>
            </a:r>
            <a:r>
              <a:rPr lang="en-US" sz="2800"/>
              <a:t>6</a:t>
            </a: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marL="342900" lvl="0" indent="-1651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Remaining for own work = </a:t>
            </a:r>
            <a:r>
              <a:rPr lang="en-US" sz="2800"/>
              <a:t>14</a:t>
            </a: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endParaRPr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US" sz="2800"/>
              <a:t>Active </a:t>
            </a:r>
            <a:r>
              <a:rPr lang="en-US" sz="28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if working for a company!</a:t>
            </a:r>
            <a:endParaRPr sz="2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800"/>
          </a:p>
          <a:p>
            <a:pPr marL="342900" lvl="0" indent="-34290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Arrangements with team</a:t>
            </a:r>
            <a:endParaRPr sz="2800"/>
          </a:p>
          <a:p>
            <a:pPr marL="0" lvl="0" indent="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800"/>
          </a:p>
          <a:p>
            <a:pPr marL="34290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Formation of teams</a:t>
            </a:r>
            <a:endParaRPr/>
          </a:p>
        </p:txBody>
      </p:sp>
      <p:sp>
        <p:nvSpPr>
          <p:cNvPr id="452" name="Google Shape;452;p44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84582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Formation of Netherware teams: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Product teams: </a:t>
            </a:r>
            <a:r>
              <a:rPr lang="en-US" sz="2400" b="0" i="0" u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</a:rPr>
              <a:t>today and on Friday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Provide your idea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Ideation exercise</a:t>
            </a:r>
            <a:endParaRPr sz="20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Who is without idea?</a:t>
            </a:r>
            <a:endParaRPr/>
          </a:p>
          <a:p>
            <a:pPr marL="742950" lvl="1" indent="-158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0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Horizontal roles: Not in 20/21</a:t>
            </a:r>
            <a:endParaRPr/>
          </a:p>
          <a:p>
            <a:pPr marL="342900" lvl="0" indent="-1905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Common Questions</a:t>
            </a:r>
            <a:endParaRPr sz="20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IP? It’s yours.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</a:pPr>
            <a:r>
              <a:rPr lang="en-US" sz="2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 army of one? Nope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i="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5" descr="Gold-Panning-gEORGIA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7837"/>
            <a:ext cx="9144000" cy="6415087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/>
        </p:nvSpPr>
        <p:spPr>
          <a:xfrm>
            <a:off x="3275012" y="6021387"/>
            <a:ext cx="4537075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Linus Pauling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Nobel-awarded biochemist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5"/>
          <p:cNvSpPr/>
          <p:nvPr/>
        </p:nvSpPr>
        <p:spPr>
          <a:xfrm rot="10800000">
            <a:off x="-252536" y="-27383"/>
            <a:ext cx="9865096" cy="129614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80000">
                <a:srgbClr val="FFFFFF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b="0" i="0" u="none" strike="noStrike" cap="non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0" name="Google Shape;460;p45"/>
          <p:cNvSpPr txBox="1"/>
          <p:nvPr/>
        </p:nvSpPr>
        <p:spPr>
          <a:xfrm>
            <a:off x="26987" y="-100012"/>
            <a:ext cx="9683750" cy="141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way to get </a:t>
            </a: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</a:t>
            </a:r>
            <a:r>
              <a:rPr lang="en-US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ideas is to get lots of ideas,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alibri"/>
              <a:buNone/>
            </a:pPr>
            <a:r>
              <a:rPr lang="en-US"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throw the bad ones away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28800" y="0"/>
            <a:ext cx="10972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6"/>
          <p:cNvSpPr txBox="1"/>
          <p:nvPr/>
        </p:nvSpPr>
        <p:spPr>
          <a:xfrm>
            <a:off x="2987675" y="301625"/>
            <a:ext cx="3168650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 do not...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6"/>
          <p:cNvSpPr txBox="1"/>
          <p:nvPr/>
        </p:nvSpPr>
        <p:spPr>
          <a:xfrm>
            <a:off x="7092950" y="6092825"/>
            <a:ext cx="16113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Master Yoda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6"/>
          <p:cNvSpPr txBox="1"/>
          <p:nvPr/>
        </p:nvSpPr>
        <p:spPr>
          <a:xfrm>
            <a:off x="1836737" y="12700"/>
            <a:ext cx="1239837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</a:pPr>
            <a:r>
              <a:rPr lang="en-US" sz="7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6"/>
          <p:cNvSpPr txBox="1"/>
          <p:nvPr/>
        </p:nvSpPr>
        <p:spPr>
          <a:xfrm>
            <a:off x="5541962" y="860425"/>
            <a:ext cx="2414587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</a:pPr>
            <a:r>
              <a:rPr lang="en-US" sz="7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46"/>
          <p:cNvSpPr txBox="1"/>
          <p:nvPr/>
        </p:nvSpPr>
        <p:spPr>
          <a:xfrm>
            <a:off x="2844800" y="1127125"/>
            <a:ext cx="3095625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63500" dist="23000" dir="5400000">
              <a:srgbClr val="80808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Verdana"/>
              <a:buNone/>
            </a:pPr>
            <a:r>
              <a:rPr lang="en-US" sz="36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In this course you make the difference!</a:t>
            </a:r>
            <a:endParaRPr/>
          </a:p>
        </p:txBody>
      </p:sp>
      <p:sp>
        <p:nvSpPr>
          <p:cNvPr id="477" name="Google Shape;477;p4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685800" y="705225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Bookman Old Style"/>
              <a:buNone/>
            </a:pPr>
            <a:r>
              <a:rPr lang="en-US" sz="3700" i="0" u="none">
                <a:solidFill>
                  <a:schemeClr val="dk2"/>
                </a:solidFill>
              </a:rPr>
              <a:t>“On A Mission </a:t>
            </a:r>
            <a:br>
              <a:rPr lang="en-US" sz="3700" i="0" u="none">
                <a:solidFill>
                  <a:schemeClr val="dk2"/>
                </a:solidFill>
              </a:rPr>
            </a:br>
            <a:r>
              <a:rPr lang="en-US" sz="3700" i="0" u="none">
                <a:solidFill>
                  <a:schemeClr val="dk2"/>
                </a:solidFill>
              </a:rPr>
              <a:t>for Change”</a:t>
            </a:r>
            <a:endParaRPr sz="3700"/>
          </a:p>
        </p:txBody>
      </p:sp>
      <p:sp>
        <p:nvSpPr>
          <p:cNvPr id="158" name="Google Shape;158;p5"/>
          <p:cNvSpPr txBox="1">
            <a:spLocks noGrp="1"/>
          </p:cNvSpPr>
          <p:nvPr>
            <p:ph type="body" idx="1"/>
          </p:nvPr>
        </p:nvSpPr>
        <p:spPr>
          <a:xfrm>
            <a:off x="685800" y="2568450"/>
            <a:ext cx="77724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 b="0" i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</a:t>
            </a:r>
            <a:r>
              <a:rPr lang="en-US" sz="3200" b="0" i="1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Embracing a mission for change makes it much easier to take risks and make mistakes</a:t>
            </a:r>
            <a:r>
              <a:rPr lang="en-US" sz="3200" b="0" i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”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 b="0" i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Innovators rely on their “</a:t>
            </a:r>
            <a:r>
              <a:rPr lang="en-US" sz="3200" b="0" i="1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courage to innovate</a:t>
            </a:r>
            <a:r>
              <a:rPr lang="en-US" sz="3200" b="0" i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”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active bias against the status quo 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ill Sans"/>
              <a:buChar char="–"/>
            </a:pPr>
            <a:r>
              <a:rPr lang="en-US" sz="2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determined willingness to take risks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rPr lang="en-US" sz="3200" b="0" i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…to “</a:t>
            </a:r>
            <a:r>
              <a:rPr lang="en-US" sz="3200" b="0" i="1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transform ideas into powerful impact</a:t>
            </a:r>
            <a:r>
              <a:rPr lang="en-US" sz="3200" b="0" i="0" u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.”</a:t>
            </a:r>
            <a:endParaRPr/>
          </a:p>
          <a:p>
            <a: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342900" marR="0" lvl="0" indent="-1651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5" descr="http://graphics8.nytimes.com/images/2008/07/06/travel/06explorer60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5375" y="168850"/>
            <a:ext cx="39624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Literature</a:t>
            </a:r>
            <a:endParaRPr/>
          </a:p>
        </p:txBody>
      </p:sp>
      <p:sp>
        <p:nvSpPr>
          <p:cNvPr id="483" name="Google Shape;483;p48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 sz="1600"/>
              <a:t>Xu, L., &amp; Brinkkemper, S. (2007). Concepts of product software. European Journal of Information Systems, 16(5), 531-541.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 sz="1600"/>
              <a:t>Cann, R. van, Brinkkemper, S., Jansen, S. Start-up Memories: Key Decisions in Success Stories. Palgrave-Macmillan, 272 pages.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 sz="1600"/>
              <a:t>Jansen, S., Cusumano, M., Brinkkemper, S. Software Ecosystems: Analyzing and Managing Business Networks in the Software Industry. In press, Edward Elgar Publishers, 350 pages.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 sz="1600"/>
              <a:t>Brinkkemper, S., Jansen, S. (2012) Collaboration in Outsourcing: A Journey to Quality, Palgrave-Macmillan, 361 pages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</a:pPr>
            <a:r>
              <a:rPr lang="en-US" sz="1600"/>
              <a:t>Jansen, S., Zande, T. van de, Brinkkemper, S., Stam, E. &amp; Varma, V. (2015). How Education, Stimulation, and Incubation Encourage Student Entrepreneurship: Observations from MIT, IIIT, and Utrecht University. </a:t>
            </a:r>
            <a:r>
              <a:rPr lang="en-US" sz="1600" i="1"/>
              <a:t>International Journal of Management Education</a:t>
            </a:r>
            <a:r>
              <a:rPr lang="en-US" sz="1600"/>
              <a:t> 13(2), 170-181.</a:t>
            </a:r>
            <a:endParaRPr sz="1600"/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1600"/>
          </a:p>
          <a:p>
            <a:pPr marL="457200" lvl="0" indent="-2286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/>
              <a:t>Day 1 - Agenda</a:t>
            </a:r>
            <a:endParaRPr sz="3200"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13:15 - 14:00: Course introduction - Contents</a:t>
            </a:r>
            <a:endParaRPr sz="2500"/>
          </a:p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14:00 - 14:15: Break</a:t>
            </a:r>
            <a:endParaRPr sz="2500"/>
          </a:p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14:15 - 14:30: Course introduction - Structure</a:t>
            </a:r>
            <a:endParaRPr sz="2500"/>
          </a:p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14:30 - 15:30: Present you(r idea)</a:t>
            </a:r>
            <a:endParaRPr sz="2500"/>
          </a:p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15:30 - 15:45: Break</a:t>
            </a:r>
            <a:endParaRPr sz="2500"/>
          </a:p>
          <a:p>
            <a:pPr marL="2147887" lvl="0" indent="-2147887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2147888" lvl="0" indent="-2147888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US" sz="2500"/>
              <a:t>15:45 - 17:00: Team formation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Sjaak Brinkkemper</a:t>
            </a:r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Research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Methods for requirements and </a:t>
            </a:r>
            <a:br>
              <a:rPr lang="en-US" sz="2400"/>
            </a:br>
            <a:r>
              <a:rPr lang="en-US" sz="2400"/>
              <a:t>architecture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Software Production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ICT Entrepreneurship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400"/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400"/>
              <a:t>Projects</a:t>
            </a:r>
            <a:endParaRPr sz="2400"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</a:pPr>
            <a:r>
              <a:rPr lang="en-US" sz="2400"/>
              <a:t>Care2Report: Automated Medical Reporting </a:t>
            </a:r>
            <a:endParaRPr/>
          </a:p>
        </p:txBody>
      </p:sp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8435" y="228600"/>
            <a:ext cx="1718489" cy="228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Gerard Wagenaar</a:t>
            </a:r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Informatica, Universiteit van Amsterdam, 1986</a:t>
            </a:r>
            <a:endParaRPr/>
          </a:p>
          <a:p>
            <a:pPr marL="457200" lvl="0" indent="-215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Verdana"/>
              <a:buNone/>
            </a:pPr>
            <a:endParaRPr sz="2000"/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Proefschrift “Artefacts in Agile Team Communication”, Universiteit Utrecht, 2019</a:t>
            </a:r>
            <a:endParaRPr/>
          </a:p>
          <a:p>
            <a:pPr marL="457200" lvl="0" indent="-215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Verdana"/>
              <a:buNone/>
            </a:pPr>
            <a:endParaRPr sz="2000"/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Werkervaring: Toegepast onderzoek (TNO), Projectbegeleider (EU), Management (Grafische industrie), ZZP, Onderwijs (Avans Hogeschool / UU)</a:t>
            </a:r>
            <a:endParaRPr/>
          </a:p>
          <a:p>
            <a:pPr marL="457200" lvl="0" indent="-215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Verdana"/>
              <a:buNone/>
            </a:pPr>
            <a:endParaRPr sz="2000"/>
          </a:p>
          <a:p>
            <a:pPr marL="1143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Bij UU: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/>
              <a:t>Onderzoeksinteresse: Agile Software Development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/>
              <a:t>Vakken: ICT Entrepeneurship, Organisaties &amp; ICT, Product Software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00"/>
              <a:buFont typeface="Verdana"/>
              <a:buChar char="●"/>
            </a:pPr>
            <a:r>
              <a:rPr lang="en-US" sz="2000"/>
              <a:t>Organisatie: Coördinator MBI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000"/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4773" y="228600"/>
            <a:ext cx="1256962" cy="17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Verdana"/>
              <a:buNone/>
            </a:pPr>
            <a:r>
              <a:rPr lang="en-US" sz="4000" b="0" i="0" u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Course Learning Objectives</a:t>
            </a:r>
            <a:endParaRPr/>
          </a:p>
        </p:txBody>
      </p:sp>
      <p:sp>
        <p:nvSpPr>
          <p:cNvPr id="185" name="Google Shape;185;p6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After this course the student should:</a:t>
            </a:r>
            <a:endParaRPr/>
          </a:p>
          <a:p>
            <a:pPr marL="266700" marR="0" lvl="0" indent="-266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know what </a:t>
            </a:r>
            <a:r>
              <a:rPr lang="en-US" sz="2000" b="0" i="0" u="none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developing a software product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entails</a:t>
            </a:r>
            <a:endParaRPr/>
          </a:p>
          <a:p>
            <a:pPr marL="266700" marR="0" lvl="0" indent="-266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 able to work with </a:t>
            </a:r>
            <a:r>
              <a:rPr lang="en-US" sz="2000" b="0" i="0" u="none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the scientific theories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of product software</a:t>
            </a:r>
            <a:endParaRPr/>
          </a:p>
          <a:p>
            <a:pPr marL="266700" marR="0" lvl="0" indent="-266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understand how to </a:t>
            </a:r>
            <a:r>
              <a:rPr lang="en-US" sz="2000" b="0" i="0" u="none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turn academic results into successful businesses</a:t>
            </a:r>
            <a:endParaRPr/>
          </a:p>
          <a:p>
            <a:pPr marL="266700" marR="0" lvl="0" indent="-266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 able to </a:t>
            </a:r>
            <a:r>
              <a:rPr lang="en-US" sz="2000" b="0" i="0" u="none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validate potential business ideas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i.e., use lean innovation and be able to pivot</a:t>
            </a:r>
            <a:endParaRPr/>
          </a:p>
          <a:p>
            <a:pPr marL="266700" marR="0" lvl="0" indent="-266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 able to </a:t>
            </a:r>
            <a:r>
              <a:rPr lang="en-US" sz="2000" b="0" i="0" u="none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define success metrics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and adjust business plans accordingly</a:t>
            </a:r>
            <a:endParaRPr/>
          </a:p>
          <a:p>
            <a:pPr marL="266700" marR="0" lvl="0" indent="-266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concisely present </a:t>
            </a: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business plan or idea, in the form of pitch presentations</a:t>
            </a:r>
            <a:endParaRPr/>
          </a:p>
          <a:p>
            <a:pPr marL="266700" marR="0" lvl="0" indent="-266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be able to rapidly develop a </a:t>
            </a:r>
            <a:r>
              <a:rPr lang="en-US" sz="2000" b="0" i="0" u="none">
                <a:solidFill>
                  <a:srgbClr val="C00000"/>
                </a:solidFill>
                <a:latin typeface="Verdana"/>
                <a:ea typeface="Verdana"/>
                <a:cs typeface="Verdana"/>
                <a:sym typeface="Verdana"/>
              </a:rPr>
              <a:t>minimum viable product</a:t>
            </a:r>
            <a:endParaRPr/>
          </a:p>
          <a:p>
            <a: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000" b="0" i="0" u="none">
              <a:solidFill>
                <a:srgbClr val="C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Universiteit Utrec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FF"/>
      </a:accent5>
      <a:accent6>
        <a:srgbClr val="2D2DB9"/>
      </a:accent6>
      <a:hlink>
        <a:srgbClr val="CC00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iversiteit Utrec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FF"/>
      </a:accent5>
      <a:accent6>
        <a:srgbClr val="2D2DB9"/>
      </a:accent6>
      <a:hlink>
        <a:srgbClr val="CC00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2088</Words>
  <Application>Microsoft Office PowerPoint</Application>
  <PresentationFormat>On-screen Show (4:3)</PresentationFormat>
  <Paragraphs>379</Paragraphs>
  <Slides>50</Slides>
  <Notes>50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50</vt:i4>
      </vt:variant>
    </vt:vector>
  </HeadingPairs>
  <TitlesOfParts>
    <vt:vector size="67" baseType="lpstr">
      <vt:lpstr>Verdana</vt:lpstr>
      <vt:lpstr>Noto Sans Symbols</vt:lpstr>
      <vt:lpstr>Bookman Old Style</vt:lpstr>
      <vt:lpstr>Open Sans Light</vt:lpstr>
      <vt:lpstr>Calibri</vt:lpstr>
      <vt:lpstr>Open Sans</vt:lpstr>
      <vt:lpstr>Arial</vt:lpstr>
      <vt:lpstr>Gill Sans</vt:lpstr>
      <vt:lpstr>Montserrat</vt:lpstr>
      <vt:lpstr>1_Universiteit Utrecht</vt:lpstr>
      <vt:lpstr>Universiteit Utrecht</vt:lpstr>
      <vt:lpstr>Simple Light</vt:lpstr>
      <vt:lpstr>2_Simple Light</vt:lpstr>
      <vt:lpstr>1_Simple Light</vt:lpstr>
      <vt:lpstr>3_Simple Light</vt:lpstr>
      <vt:lpstr>4_Simple Light</vt:lpstr>
      <vt:lpstr>5_Simple Light</vt:lpstr>
      <vt:lpstr>Introduction</vt:lpstr>
      <vt:lpstr>Channable</vt:lpstr>
      <vt:lpstr>And also …</vt:lpstr>
      <vt:lpstr>Traits of the innovative entrepreneur</vt:lpstr>
      <vt:lpstr>“On A Mission  for Change”</vt:lpstr>
      <vt:lpstr>Day 1 - Agenda</vt:lpstr>
      <vt:lpstr>Sjaak Brinkkemper</vt:lpstr>
      <vt:lpstr>Gerard Wagenaar</vt:lpstr>
      <vt:lpstr>Course Learning Objectives</vt:lpstr>
      <vt:lpstr>Lecturers</vt:lpstr>
      <vt:lpstr>Societal context</vt:lpstr>
      <vt:lpstr>PowerPoint Presentation</vt:lpstr>
      <vt:lpstr>PowerPoint Presentation</vt:lpstr>
      <vt:lpstr>PowerPoint Presentation</vt:lpstr>
      <vt:lpstr>The current proof-of-concept</vt:lpstr>
      <vt:lpstr>The first automatically generated report!</vt:lpstr>
      <vt:lpstr>PowerPoint Presentation</vt:lpstr>
      <vt:lpstr>PowerPoint Presentation</vt:lpstr>
      <vt:lpstr>C2R - Technical Architecture</vt:lpstr>
      <vt:lpstr>What is Product Software?</vt:lpstr>
      <vt:lpstr>What is Product Software?</vt:lpstr>
      <vt:lpstr>Key differences</vt:lpstr>
      <vt:lpstr>Types of software products</vt:lpstr>
      <vt:lpstr>Product types</vt:lpstr>
      <vt:lpstr>Product types (2)</vt:lpstr>
      <vt:lpstr>Product types (3)</vt:lpstr>
      <vt:lpstr>Discussion</vt:lpstr>
      <vt:lpstr>Economic context</vt:lpstr>
      <vt:lpstr>Hot topics</vt:lpstr>
      <vt:lpstr>Tech growth rate</vt:lpstr>
      <vt:lpstr>PowerPoint Presentation</vt:lpstr>
      <vt:lpstr>IPO’s in Europe</vt:lpstr>
      <vt:lpstr>Netherware</vt:lpstr>
      <vt:lpstr>Netherware website</vt:lpstr>
      <vt:lpstr>Incubator role</vt:lpstr>
      <vt:lpstr>Netherware</vt:lpstr>
      <vt:lpstr>ICT Entrepreneurship</vt:lpstr>
      <vt:lpstr>Product teams</vt:lpstr>
      <vt:lpstr>Course milestones</vt:lpstr>
      <vt:lpstr>Deliverables</vt:lpstr>
      <vt:lpstr>End review</vt:lpstr>
      <vt:lpstr>Example of previous Supervisory Board members</vt:lpstr>
      <vt:lpstr>PowerPoint Presentation</vt:lpstr>
      <vt:lpstr>Weekly</vt:lpstr>
      <vt:lpstr>Study points</vt:lpstr>
      <vt:lpstr>Formation of teams</vt:lpstr>
      <vt:lpstr>PowerPoint Presentation</vt:lpstr>
      <vt:lpstr>PowerPoint Presentation</vt:lpstr>
      <vt:lpstr>In this course you make the difference!</vt:lpstr>
      <vt:lpstr>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Brinkkemper, S. (Sjaak)</dc:creator>
  <cp:lastModifiedBy>Brinkkemper, S. (Sjaak)</cp:lastModifiedBy>
  <cp:revision>1</cp:revision>
  <dcterms:modified xsi:type="dcterms:W3CDTF">2021-02-17T21:03:52Z</dcterms:modified>
</cp:coreProperties>
</file>